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5" r:id="rId6"/>
    <p:sldId id="261" r:id="rId7"/>
    <p:sldId id="262" r:id="rId8"/>
    <p:sldId id="263" r:id="rId9"/>
    <p:sldId id="264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peren Enes Bayar" initials="AEB" lastIdx="2" clrIdx="0">
    <p:extLst>
      <p:ext uri="{19B8F6BF-5375-455C-9EA6-DF929625EA0E}">
        <p15:presenceInfo xmlns:p15="http://schemas.microsoft.com/office/powerpoint/2012/main" userId="d524a29a12b32ac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3E48-71C6-0728-2425-DB42C1BC2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FC0F8-5766-31F9-CBF8-03D60A3A63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E4CC0-49DC-225F-F673-58806718F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1A897-EE56-FF26-D765-0CCC6C97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F89A3-C626-66ED-9463-049CB6817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356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95E8F-641C-7F0D-C4BC-04E5E6ABB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399AA-E281-F189-7D5B-7D690B766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9966D-F577-5C50-FD4B-586990823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B46AA-8954-E0E0-65D5-4D4836CA4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DE03-F338-0015-C7A2-9CE465EA3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175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52BB37-7AFD-A7E3-0292-39DD1C80BB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C6831-8BCB-933D-3FC7-763B0AF4D8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3A01D-C95E-907F-48FD-46DB41404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10574-35E9-9C5C-45B9-3435F0ED2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5FE14-6BEE-9516-0CFC-6F178404A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02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0E338-1528-105D-54C9-F3511793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7F9D8-A82E-96D6-8096-2BA8B3B45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5918C-DFAF-6D0D-8BF8-AD149FBEF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95978-A45D-26F8-BEE6-00EB0B2F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C58A9-3A10-5FCB-968A-017BE48C8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9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20828-B559-FD57-6707-F1F6268D7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66182-7435-1A98-FCD8-9996CB4F5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CFAFE-6F74-DF60-492E-3663E569F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1A095-A449-F540-03CF-8BD7D0C51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1B06D-F11A-5E62-4A97-E72167F82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54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EE619-0C86-10E3-F5C8-659DA812D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07928-6344-85FA-CEB1-3129C0BAC3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B13F8-12F8-6F0C-9D70-1BC996B32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F5473-AFAE-B315-DE8A-9331C0903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47404-5CD3-6B7F-A40C-295B5DE00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B01DB-F872-C5D7-7A64-7C311234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130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E3C1F-65ED-D59C-440F-60E5C804B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5572CF-2EAE-6219-2AAA-BD386C242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C29C1-AEB4-E2F1-6896-3133B93B7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C89C4B-7FBC-A71F-730B-E1BA9E8246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CDB34-AB36-AF81-8F9D-3735C1964E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C4062C-D38C-D784-3266-F96D73F66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75AB6-B427-D43E-7DBE-5241B4FA5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9DFD11-74A2-CDD1-863A-9B25DF04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20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2BFDC-AD79-E250-9848-88357AF41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9DC96B-F355-BA02-0FCD-39517B575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AB621-2B84-253B-5AEC-8B303167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54B52-C5E9-B39C-BDA8-C7D59E4D1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02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2C5E2-1834-CB5A-8D2B-DADDF7334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FF2FCD-334D-A417-B6E2-72D53CC7D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C29D48-A07C-E562-DC2C-ED6C1E5E4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94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A98A9-CB4E-17FB-7A03-4ED0292C4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F6DD3-9E03-711D-B4B7-E7F6547D8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84A1C-7447-BA8B-363A-138D098C1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6DCA4-4681-A312-6782-8058F56B1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90E80-84C4-5B84-4D59-71A0CE273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F74B7-B5B6-6C43-322F-DAC69B554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5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9D6F7-6BA5-4D4E-7F54-1EEACBE57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DA9D14-4D6B-D002-1687-30F42A76A6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5EE8B8-BCBD-FBC1-36CA-13C06E628A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FF49FC-6FBF-6751-7C9C-7DD28CBB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2BC27-BA62-D233-F853-5B2E9A993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224B6-42A4-397A-1B60-D0B47C9FA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148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4CEE7C-B5B9-6680-B18E-810E353C1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E65B7-139C-D207-3265-27FF3815B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EDAA0-5B48-170B-8B93-9A8042EBFB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7533F-1C5A-4ECD-907A-7C0257FFDD07}" type="datetimeFigureOut">
              <a:rPr lang="en-US" smtClean="0"/>
              <a:t>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1C04E-1CAA-31A1-873F-EB0BAE0077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4268E-0F8A-65BD-8621-E4A664BBB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4208A-C764-44EF-8512-1602E20A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352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1A725-7089-03D8-E898-8AC12EF96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Turk AI Job Assignment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4A76D-CEF1-7C59-CD7E-6DAF121AE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Alperen Enes Bayar</a:t>
            </a:r>
          </a:p>
        </p:txBody>
      </p:sp>
    </p:spTree>
    <p:extLst>
      <p:ext uri="{BB962C8B-B14F-4D97-AF65-F5344CB8AC3E}">
        <p14:creationId xmlns:p14="http://schemas.microsoft.com/office/powerpoint/2010/main" val="2116481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A35A1-A785-B652-CCB2-B57EFB78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691" y="2766218"/>
            <a:ext cx="2521721" cy="1325563"/>
          </a:xfrm>
        </p:spPr>
        <p:txBody>
          <a:bodyPr>
            <a:noAutofit/>
          </a:bodyPr>
          <a:lstStyle/>
          <a:p>
            <a:r>
              <a:rPr lang="en-US" sz="2800" dirty="0"/>
              <a:t>Results (Street Corner At Night)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3FBB6A-006B-5440-2913-7D3AC6BE3FC8}"/>
              </a:ext>
            </a:extLst>
          </p:cNvPr>
          <p:cNvSpPr txBox="1">
            <a:spLocks/>
          </p:cNvSpPr>
          <p:nvPr/>
        </p:nvSpPr>
        <p:spPr>
          <a:xfrm rot="16200000">
            <a:off x="695298" y="5139012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Pred1 – Pred2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BEACCD7-711D-AD83-DD5D-4E90806856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143"/>
          <a:stretch/>
        </p:blipFill>
        <p:spPr>
          <a:xfrm>
            <a:off x="3504406" y="1028530"/>
            <a:ext cx="3952513" cy="154814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205438C-7476-D0A2-A705-56C35FE27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86"/>
          <a:stretch/>
        </p:blipFill>
        <p:spPr>
          <a:xfrm>
            <a:off x="3504406" y="4549886"/>
            <a:ext cx="8104073" cy="154814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91257B1-A0E2-DEAC-BEE9-5CB12CC702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00" r="40714"/>
          <a:stretch/>
        </p:blipFill>
        <p:spPr>
          <a:xfrm>
            <a:off x="3506384" y="2789208"/>
            <a:ext cx="8104073" cy="1548147"/>
          </a:xfrm>
          <a:prstGeom prst="rect">
            <a:avLst/>
          </a:prstGeom>
        </p:spPr>
      </p:pic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0E641D89-C66A-A506-BEEC-2A78476CCBA4}"/>
              </a:ext>
            </a:extLst>
          </p:cNvPr>
          <p:cNvSpPr txBox="1">
            <a:spLocks/>
          </p:cNvSpPr>
          <p:nvPr/>
        </p:nvSpPr>
        <p:spPr>
          <a:xfrm rot="16200000">
            <a:off x="588814" y="1672176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Img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79F47003-5446-34B7-2E30-39644F7D145B}"/>
              </a:ext>
            </a:extLst>
          </p:cNvPr>
          <p:cNvSpPr txBox="1">
            <a:spLocks/>
          </p:cNvSpPr>
          <p:nvPr/>
        </p:nvSpPr>
        <p:spPr>
          <a:xfrm rot="16200000">
            <a:off x="642057" y="3233355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GT1 – GT2</a:t>
            </a:r>
          </a:p>
        </p:txBody>
      </p:sp>
    </p:spTree>
    <p:extLst>
      <p:ext uri="{BB962C8B-B14F-4D97-AF65-F5344CB8AC3E}">
        <p14:creationId xmlns:p14="http://schemas.microsoft.com/office/powerpoint/2010/main" val="1981236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A35A1-A785-B652-CCB2-B57EFB78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691" y="2766218"/>
            <a:ext cx="2521721" cy="1325563"/>
          </a:xfrm>
        </p:spPr>
        <p:txBody>
          <a:bodyPr>
            <a:noAutofit/>
          </a:bodyPr>
          <a:lstStyle/>
          <a:p>
            <a:r>
              <a:rPr lang="en-US" sz="2800" dirty="0"/>
              <a:t>Results (Office)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3FBB6A-006B-5440-2913-7D3AC6BE3FC8}"/>
              </a:ext>
            </a:extLst>
          </p:cNvPr>
          <p:cNvSpPr txBox="1">
            <a:spLocks/>
          </p:cNvSpPr>
          <p:nvPr/>
        </p:nvSpPr>
        <p:spPr>
          <a:xfrm rot="16200000">
            <a:off x="695298" y="5139012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Pred1 – Pred2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0E641D89-C66A-A506-BEEC-2A78476CCBA4}"/>
              </a:ext>
            </a:extLst>
          </p:cNvPr>
          <p:cNvSpPr txBox="1">
            <a:spLocks/>
          </p:cNvSpPr>
          <p:nvPr/>
        </p:nvSpPr>
        <p:spPr>
          <a:xfrm rot="16200000">
            <a:off x="588814" y="1672176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Img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79F47003-5446-34B7-2E30-39644F7D145B}"/>
              </a:ext>
            </a:extLst>
          </p:cNvPr>
          <p:cNvSpPr txBox="1">
            <a:spLocks/>
          </p:cNvSpPr>
          <p:nvPr/>
        </p:nvSpPr>
        <p:spPr>
          <a:xfrm rot="16200000">
            <a:off x="642057" y="3233355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GT1 – GT2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DF1AC1-99EA-8A6E-2E32-01501EACA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925"/>
          <a:stretch/>
        </p:blipFill>
        <p:spPr>
          <a:xfrm>
            <a:off x="4092234" y="1096733"/>
            <a:ext cx="2631295" cy="16681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FB72E8-D4EC-A0DF-CD97-66884DC643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02" r="40171"/>
          <a:stretch/>
        </p:blipFill>
        <p:spPr>
          <a:xfrm>
            <a:off x="4092234" y="2877812"/>
            <a:ext cx="5233273" cy="16681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0E377E-8127-F9E4-A2F0-083E2319E8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073"/>
          <a:stretch/>
        </p:blipFill>
        <p:spPr>
          <a:xfrm>
            <a:off x="4092234" y="4658892"/>
            <a:ext cx="5233274" cy="166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28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1A725-7089-03D8-E898-8AC12EF96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4A76D-CEF1-7C59-CD7E-6DAF121AE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Alperen Enes Bayar</a:t>
            </a:r>
          </a:p>
        </p:txBody>
      </p:sp>
    </p:spTree>
    <p:extLst>
      <p:ext uri="{BB962C8B-B14F-4D97-AF65-F5344CB8AC3E}">
        <p14:creationId xmlns:p14="http://schemas.microsoft.com/office/powerpoint/2010/main" val="371560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0808-A1C7-2AD8-2F1F-52DEB1C46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51F82-B64C-BADB-80B8-91C655EDA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572" y="2627312"/>
            <a:ext cx="7339149" cy="16033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Visual Surveillance</a:t>
            </a:r>
          </a:p>
          <a:p>
            <a:r>
              <a:rPr lang="en-US" dirty="0"/>
              <a:t>People Counting</a:t>
            </a:r>
          </a:p>
          <a:p>
            <a:r>
              <a:rPr lang="en-US" dirty="0"/>
              <a:t>Mapping</a:t>
            </a:r>
          </a:p>
          <a:p>
            <a:r>
              <a:rPr lang="en-US" dirty="0"/>
              <a:t>Anomaly Detection etc.</a:t>
            </a:r>
          </a:p>
        </p:txBody>
      </p:sp>
      <p:pic>
        <p:nvPicPr>
          <p:cNvPr id="1028" name="Picture 4" descr="Building Change Detection Sample Results">
            <a:extLst>
              <a:ext uri="{FF2B5EF4-FFF2-40B4-BE49-F238E27FC236}">
                <a16:creationId xmlns:a16="http://schemas.microsoft.com/office/drawing/2014/main" id="{E4CADC50-9891-2670-7AAC-C9ECCAAC8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329" y="0"/>
            <a:ext cx="57261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3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DF7A0-9EC0-266E-FF87-CC8C9FC3E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2B6D0-CD35-BC56-E4B1-8807F30F7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6563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Learning to Measure Changes: Fully Convolutional Siamese Metric Networks for Scene Change Detection</a:t>
            </a:r>
            <a:br>
              <a:rPr lang="en-US" sz="1800" dirty="0"/>
            </a:br>
            <a:r>
              <a:rPr lang="en-US" sz="1800" dirty="0"/>
              <a:t>2018 – 70 Citation</a:t>
            </a:r>
          </a:p>
          <a:p>
            <a:endParaRPr lang="en-US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06F5E6A-EBCC-7AC1-3E13-9898A9382B74}"/>
              </a:ext>
            </a:extLst>
          </p:cNvPr>
          <p:cNvSpPr txBox="1">
            <a:spLocks/>
          </p:cNvSpPr>
          <p:nvPr/>
        </p:nvSpPr>
        <p:spPr>
          <a:xfrm>
            <a:off x="838200" y="26168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Feature extraction model similar to </a:t>
            </a:r>
            <a:r>
              <a:rPr lang="en-US" dirty="0" err="1"/>
              <a:t>Unet</a:t>
            </a:r>
            <a:r>
              <a:rPr lang="en-US" dirty="0"/>
              <a:t>. </a:t>
            </a:r>
          </a:p>
          <a:p>
            <a:r>
              <a:rPr lang="en-US" dirty="0"/>
              <a:t>Siamese model and segmented the differences.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5753BB-9BAD-5AAD-E39A-6FDBC0E8DC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5"/>
          <a:stretch/>
        </p:blipFill>
        <p:spPr>
          <a:xfrm>
            <a:off x="3164222" y="3614056"/>
            <a:ext cx="5863556" cy="279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986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4BFB-BFA6-9F09-4C02-2C3BC6E29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(CDW-2014)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8415-8F7A-7CA4-DC70-62938CCB9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Street Corner At Night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7EF359-EEAD-608E-B785-DDAAF14893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1980 Train – 220 Test image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6454C8-1B3F-45FD-88A9-670B38EE90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Office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74A1EF-882B-1C73-483E-6A4C759882B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1333 Train – 148 Test image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C18506A-9CE4-4997-7469-E1B60B938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294" y="3574869"/>
            <a:ext cx="3429000" cy="2286000"/>
          </a:xfrm>
          <a:prstGeom prst="rect">
            <a:avLst/>
          </a:prstGeom>
        </p:spPr>
      </p:pic>
      <p:pic>
        <p:nvPicPr>
          <p:cNvPr id="13" name="Content Placeholder 7">
            <a:extLst>
              <a:ext uri="{FF2B5EF4-FFF2-40B4-BE49-F238E27FC236}">
                <a16:creationId xmlns:a16="http://schemas.microsoft.com/office/drawing/2014/main" id="{C899EF86-6EFC-1567-99B2-223C1D1CE0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3726616"/>
            <a:ext cx="5183188" cy="213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30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4BFB-BFA6-9F09-4C02-2C3BC6E29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Classes (CDW-2014)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8415-8F7A-7CA4-DC70-62938CCB9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>
            <a:normAutofit fontScale="70000" lnSpcReduction="20000"/>
          </a:bodyPr>
          <a:lstStyle/>
          <a:p>
            <a:pPr algn="ctr"/>
            <a:r>
              <a:rPr lang="en-US" dirty="0"/>
              <a:t>Unknown motion (usually around moving objects, due to semi-transparency and motion blur)</a:t>
            </a:r>
          </a:p>
          <a:p>
            <a:pPr algn="ctr"/>
            <a:r>
              <a:rPr lang="en-US" dirty="0"/>
              <a:t>Color Code: 170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6454C8-1B3F-45FD-88A9-670B38EE90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t">
            <a:normAutofit fontScale="70000" lnSpcReduction="20000"/>
          </a:bodyPr>
          <a:lstStyle/>
          <a:p>
            <a:pPr algn="ctr"/>
            <a:r>
              <a:rPr lang="en-US" dirty="0"/>
              <a:t>Motion</a:t>
            </a:r>
          </a:p>
          <a:p>
            <a:pPr algn="ctr"/>
            <a:r>
              <a:rPr lang="en-US" dirty="0"/>
              <a:t>Color Code: 255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E75DF4E-5D42-F8D9-CA29-22A78B791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303" y="2529121"/>
            <a:ext cx="4992755" cy="3328503"/>
          </a:xfrm>
          <a:prstGeom prst="rect">
            <a:avLst/>
          </a:prstGeom>
        </p:spPr>
      </p:pic>
      <p:pic>
        <p:nvPicPr>
          <p:cNvPr id="32" name="Content Placeholder 29">
            <a:extLst>
              <a:ext uri="{FF2B5EF4-FFF2-40B4-BE49-F238E27FC236}">
                <a16:creationId xmlns:a16="http://schemas.microsoft.com/office/drawing/2014/main" id="{35A6069A-2FEB-2C7C-B3B2-1AC098314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416" y="2529121"/>
            <a:ext cx="4992755" cy="332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9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6D83-4C3B-56EA-5316-91E1230A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BD02DA-7F73-AFC2-18B5-FA1FFDCAF2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4348388"/>
            <a:ext cx="5181600" cy="213360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6142C4-A276-31F9-797E-0A29375D6F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660" y="1952738"/>
            <a:ext cx="5181600" cy="21336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A9B673-A688-BFC4-FC18-ED3DE0FA3D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92" y="1952738"/>
            <a:ext cx="5181600" cy="2133600"/>
          </a:xfrm>
          <a:prstGeom prst="rect">
            <a:avLst/>
          </a:prstGeom>
        </p:spPr>
      </p:pic>
      <p:sp>
        <p:nvSpPr>
          <p:cNvPr id="11" name="Plus Sign 10">
            <a:extLst>
              <a:ext uri="{FF2B5EF4-FFF2-40B4-BE49-F238E27FC236}">
                <a16:creationId xmlns:a16="http://schemas.microsoft.com/office/drawing/2014/main" id="{337DB8F8-26A6-8636-062D-8954D1442BE6}"/>
              </a:ext>
            </a:extLst>
          </p:cNvPr>
          <p:cNvSpPr/>
          <p:nvPr/>
        </p:nvSpPr>
        <p:spPr>
          <a:xfrm>
            <a:off x="5648631" y="2534262"/>
            <a:ext cx="894738" cy="894738"/>
          </a:xfrm>
          <a:prstGeom prst="mathPlus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437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6D83-4C3B-56EA-5316-91E1230A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5A3F1C7-91D2-2986-A673-3EB362E3B4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79979"/>
          <a:stretch/>
        </p:blipFill>
        <p:spPr>
          <a:xfrm>
            <a:off x="4297778" y="2805213"/>
            <a:ext cx="2440925" cy="948267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D334DA-B244-0847-10D0-349449A42B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071"/>
          <a:stretch/>
        </p:blipFill>
        <p:spPr>
          <a:xfrm>
            <a:off x="6844487" y="1710701"/>
            <a:ext cx="2429692" cy="9482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5A3E7CC-632E-53F8-178F-E91EF2A007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071"/>
          <a:stretch/>
        </p:blipFill>
        <p:spPr>
          <a:xfrm>
            <a:off x="9379962" y="1690688"/>
            <a:ext cx="2429692" cy="9482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C3B6F4-4035-69CB-7579-5DC71DAF5B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0071"/>
          <a:stretch/>
        </p:blipFill>
        <p:spPr>
          <a:xfrm>
            <a:off x="4312854" y="4987209"/>
            <a:ext cx="2429692" cy="9482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D85FD0-1D44-AC69-BDC2-A795A6C82BC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0071"/>
          <a:stretch/>
        </p:blipFill>
        <p:spPr>
          <a:xfrm>
            <a:off x="4312854" y="3896211"/>
            <a:ext cx="2429692" cy="94826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731E2AF-105E-168C-F587-7D3D7886ECB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80071"/>
          <a:stretch/>
        </p:blipFill>
        <p:spPr>
          <a:xfrm>
            <a:off x="4309012" y="1710700"/>
            <a:ext cx="2429692" cy="94826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E922551-40A0-F59C-59B8-07057A5F17C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071"/>
          <a:stretch/>
        </p:blipFill>
        <p:spPr>
          <a:xfrm>
            <a:off x="9379962" y="3896210"/>
            <a:ext cx="2429692" cy="94826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6D23949-794E-FA27-0DFB-6038B3D559F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79"/>
          <a:stretch/>
        </p:blipFill>
        <p:spPr>
          <a:xfrm>
            <a:off x="6844487" y="3902810"/>
            <a:ext cx="2440925" cy="94826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F37CFAD-8679-915E-4738-B1795B87A79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071"/>
          <a:stretch/>
        </p:blipFill>
        <p:spPr>
          <a:xfrm>
            <a:off x="9379962" y="2805212"/>
            <a:ext cx="2429692" cy="94826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B3B3F08-1F7D-AF3E-59B7-EA3EF5B231F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071"/>
          <a:stretch/>
        </p:blipFill>
        <p:spPr>
          <a:xfrm>
            <a:off x="6844487" y="2805212"/>
            <a:ext cx="2429692" cy="94826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02ACB84-8E18-0A3C-1D35-F03CF4E6512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79"/>
          <a:stretch/>
        </p:blipFill>
        <p:spPr>
          <a:xfrm>
            <a:off x="9376120" y="4987208"/>
            <a:ext cx="2440925" cy="9482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7C36B5F-1842-166B-2AB8-20E08B0FF830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071"/>
          <a:stretch/>
        </p:blipFill>
        <p:spPr>
          <a:xfrm>
            <a:off x="6844487" y="4987208"/>
            <a:ext cx="2429692" cy="948267"/>
          </a:xfrm>
          <a:prstGeom prst="rect">
            <a:avLst/>
          </a:prstGeom>
        </p:spPr>
      </p:pic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D1D9F0A1-B4EB-59FB-E322-C0A0CA0F95DF}"/>
              </a:ext>
            </a:extLst>
          </p:cNvPr>
          <p:cNvSpPr txBox="1">
            <a:spLocks/>
          </p:cNvSpPr>
          <p:nvPr/>
        </p:nvSpPr>
        <p:spPr>
          <a:xfrm>
            <a:off x="382347" y="1710700"/>
            <a:ext cx="3809648" cy="42247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200"/>
              </a:spcAft>
              <a:buNone/>
            </a:pPr>
            <a:r>
              <a:rPr lang="en-US" dirty="0"/>
              <a:t>For Transform: 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100" dirty="0" err="1"/>
              <a:t>A.ShiftScaleRotate</a:t>
            </a:r>
            <a:r>
              <a:rPr lang="en-US" sz="2100" dirty="0"/>
              <a:t>(</a:t>
            </a:r>
            <a:r>
              <a:rPr lang="en-US" sz="2100" dirty="0" err="1"/>
              <a:t>rotate_limit</a:t>
            </a:r>
            <a:r>
              <a:rPr lang="en-US" sz="2100" dirty="0"/>
              <a:t>=15, </a:t>
            </a:r>
            <a:r>
              <a:rPr lang="en-US" sz="2100" dirty="0" err="1"/>
              <a:t>shift_limit</a:t>
            </a:r>
            <a:r>
              <a:rPr lang="en-US" sz="2100" dirty="0"/>
              <a:t>=0.0625, </a:t>
            </a:r>
            <a:r>
              <a:rPr lang="en-US" sz="2100" dirty="0" err="1"/>
              <a:t>scale_limit</a:t>
            </a:r>
            <a:r>
              <a:rPr lang="en-US" sz="2100" dirty="0"/>
              <a:t>=0.1, p=0.25),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100" dirty="0" err="1"/>
              <a:t>A.HorizontalFlip</a:t>
            </a:r>
            <a:r>
              <a:rPr lang="en-US" sz="2100" dirty="0"/>
              <a:t>(p=0.25),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100" dirty="0" err="1"/>
              <a:t>A.VerticalFlip</a:t>
            </a:r>
            <a:r>
              <a:rPr lang="en-US" sz="2100" dirty="0"/>
              <a:t>(p=0.25)</a:t>
            </a:r>
          </a:p>
          <a:p>
            <a:pPr marL="0" indent="0">
              <a:spcBef>
                <a:spcPts val="0"/>
              </a:spcBef>
              <a:spcAft>
                <a:spcPts val="200"/>
              </a:spcAft>
              <a:buNone/>
            </a:pPr>
            <a:endParaRPr lang="en-US" dirty="0"/>
          </a:p>
          <a:p>
            <a:pPr marL="0" indent="0">
              <a:spcBef>
                <a:spcPts val="0"/>
              </a:spcBef>
              <a:spcAft>
                <a:spcPts val="200"/>
              </a:spcAft>
              <a:buNone/>
            </a:pPr>
            <a:r>
              <a:rPr lang="en-US" dirty="0"/>
              <a:t>For Noise: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1800" dirty="0" err="1"/>
              <a:t>A.GaussNoise</a:t>
            </a:r>
            <a:r>
              <a:rPr lang="en-US" sz="1800" dirty="0"/>
              <a:t>(</a:t>
            </a:r>
            <a:r>
              <a:rPr lang="en-US" sz="1800" dirty="0" err="1"/>
              <a:t>var_limit</a:t>
            </a:r>
            <a:r>
              <a:rPr lang="en-US" sz="1800" dirty="0"/>
              <a:t>=(2, 10), p=0.2),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1800" dirty="0" err="1"/>
              <a:t>A.Blur</a:t>
            </a:r>
            <a:r>
              <a:rPr lang="en-US" sz="1800" dirty="0"/>
              <a:t>(</a:t>
            </a:r>
            <a:r>
              <a:rPr lang="en-US" sz="1800" dirty="0" err="1"/>
              <a:t>blur_limit</a:t>
            </a:r>
            <a:r>
              <a:rPr lang="en-US" sz="1800" dirty="0"/>
              <a:t>=1, p=0.2),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1800" dirty="0" err="1"/>
              <a:t>A.RandomBrightnessContrast</a:t>
            </a:r>
            <a:r>
              <a:rPr lang="en-US" sz="1800" dirty="0"/>
              <a:t>(</a:t>
            </a:r>
            <a:r>
              <a:rPr lang="en-US" sz="1800" dirty="0" err="1"/>
              <a:t>brightness_limit</a:t>
            </a:r>
            <a:r>
              <a:rPr lang="en-US" sz="1800" dirty="0"/>
              <a:t>=0.1, </a:t>
            </a:r>
            <a:r>
              <a:rPr lang="en-US" sz="1800" dirty="0" err="1"/>
              <a:t>contrast_limit</a:t>
            </a:r>
            <a:r>
              <a:rPr lang="en-US" sz="1800" dirty="0"/>
              <a:t>=0.1, p=0.2)</a:t>
            </a:r>
          </a:p>
        </p:txBody>
      </p:sp>
    </p:spTree>
    <p:extLst>
      <p:ext uri="{BB962C8B-B14F-4D97-AF65-F5344CB8AC3E}">
        <p14:creationId xmlns:p14="http://schemas.microsoft.com/office/powerpoint/2010/main" val="344536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A35A1-A785-B652-CCB2-B57EFB78E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54FFA-CF93-8889-E049-EF273EE70D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Street Corner At Night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8E502D-0D4F-2AED-41B6-51E045606A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Unet</a:t>
            </a:r>
            <a:r>
              <a:rPr lang="en-US" sz="2400" dirty="0"/>
              <a:t> Architecture</a:t>
            </a:r>
          </a:p>
          <a:p>
            <a:r>
              <a:rPr lang="en-US" sz="2400" dirty="0"/>
              <a:t>ResNet34 Encoder (21M Param)</a:t>
            </a:r>
          </a:p>
          <a:p>
            <a:r>
              <a:rPr lang="en-US" sz="2400" dirty="0" err="1"/>
              <a:t>Imagenet</a:t>
            </a:r>
            <a:r>
              <a:rPr lang="en-US" sz="2400" dirty="0"/>
              <a:t> Weight (Transfer Learning)</a:t>
            </a:r>
          </a:p>
          <a:p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C85BE1-19F9-2091-0E7D-C6E88FE51A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Office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0135E9-A861-D3D1-D33B-C2918594390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Unet</a:t>
            </a:r>
            <a:r>
              <a:rPr lang="en-US" sz="2400" dirty="0"/>
              <a:t> Architecture</a:t>
            </a:r>
          </a:p>
          <a:p>
            <a:r>
              <a:rPr lang="en-US" sz="2400" dirty="0"/>
              <a:t>InceptionResNetv2 Encoder (54M Param)</a:t>
            </a:r>
          </a:p>
          <a:p>
            <a:r>
              <a:rPr lang="en-US" sz="2400" dirty="0" err="1"/>
              <a:t>Imagenet+Background</a:t>
            </a:r>
            <a:r>
              <a:rPr lang="en-US" sz="2400" dirty="0"/>
              <a:t> Weight (Transfer Learning)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28080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A35A1-A785-B652-CCB2-B57EFB78E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54FFA-CF93-8889-E049-EF273EE70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33112"/>
            <a:ext cx="5157787" cy="435025"/>
          </a:xfrm>
        </p:spPr>
        <p:txBody>
          <a:bodyPr anchor="t"/>
          <a:lstStyle/>
          <a:p>
            <a:pPr algn="ctr"/>
            <a:r>
              <a:rPr lang="en-US" dirty="0"/>
              <a:t>Street Corner At Night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C85BE1-19F9-2091-0E7D-C6E88FE51A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33112"/>
            <a:ext cx="5183188" cy="435025"/>
          </a:xfrm>
        </p:spPr>
        <p:txBody>
          <a:bodyPr anchor="t"/>
          <a:lstStyle/>
          <a:p>
            <a:pPr algn="ctr"/>
            <a:r>
              <a:rPr lang="en-US" dirty="0"/>
              <a:t>Office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CCC5396-4296-CFDE-6B6A-F6BF7527B8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519875"/>
            <a:ext cx="5183188" cy="659678"/>
          </a:xfrm>
        </p:spPr>
      </p:pic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FF405CDA-1B5F-211F-530B-355FD6D4766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69322"/>
            <a:ext cx="5183188" cy="659678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0F0A244-C8BB-ECBA-EA55-FCBDF838E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270428"/>
            <a:ext cx="5183188" cy="6596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523692-3584-B49B-9B42-C72C3ADF35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5720932"/>
            <a:ext cx="5183188" cy="65967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EE54A56-914A-EA30-53CF-BD67CBF0D7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995680"/>
            <a:ext cx="5183188" cy="659678"/>
          </a:xfrm>
          <a:prstGeom prst="rect">
            <a:avLst/>
          </a:prstGeom>
        </p:spPr>
      </p:pic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070E677E-F82D-8015-AA7F-21DD34672824}"/>
              </a:ext>
            </a:extLst>
          </p:cNvPr>
          <p:cNvSpPr txBox="1">
            <a:spLocks/>
          </p:cNvSpPr>
          <p:nvPr/>
        </p:nvSpPr>
        <p:spPr>
          <a:xfrm>
            <a:off x="6172200" y="2243422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Img</a:t>
            </a:r>
            <a:r>
              <a:rPr lang="en-US" dirty="0"/>
              <a:t> – GT1 – GT2 – Pred1 – Pred2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3FBB6A-006B-5440-2913-7D3AC6BE3FC8}"/>
              </a:ext>
            </a:extLst>
          </p:cNvPr>
          <p:cNvSpPr txBox="1">
            <a:spLocks/>
          </p:cNvSpPr>
          <p:nvPr/>
        </p:nvSpPr>
        <p:spPr>
          <a:xfrm>
            <a:off x="710338" y="2243422"/>
            <a:ext cx="5183188" cy="4350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Img</a:t>
            </a:r>
            <a:r>
              <a:rPr lang="en-US" dirty="0"/>
              <a:t> – GT1 – GT2 – Pred1 – Pred2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8C1AC0-82F0-69B2-19DE-A30CAA96A4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985" y="2769322"/>
            <a:ext cx="5875667" cy="6596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3C505F-4355-2F67-AEBF-CE393FE251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986" y="3489309"/>
            <a:ext cx="5875667" cy="6596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9ADC5B-AF4E-3347-6C55-8244D50845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1906" y="4976290"/>
            <a:ext cx="5870747" cy="659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1E86A2E-7829-BAA0-8BA1-1F8AB48808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906" y="5720932"/>
            <a:ext cx="5875667" cy="65967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384936-E963-3931-AFB7-1BCAB88D513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1906" y="4233183"/>
            <a:ext cx="5875667" cy="65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497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292</Words>
  <Application>Microsoft Office PowerPoint</Application>
  <PresentationFormat>Widescreen</PresentationFormat>
  <Paragraphs>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Turk AI Job Assignment</vt:lpstr>
      <vt:lpstr>Problem</vt:lpstr>
      <vt:lpstr>Academic Research</vt:lpstr>
      <vt:lpstr>Dataset (CDW-2014)</vt:lpstr>
      <vt:lpstr>Dataset Classes (CDW-2014)</vt:lpstr>
      <vt:lpstr>ROI</vt:lpstr>
      <vt:lpstr>Augmentation</vt:lpstr>
      <vt:lpstr>Models</vt:lpstr>
      <vt:lpstr>Results</vt:lpstr>
      <vt:lpstr>Results (Street Corner At Night)</vt:lpstr>
      <vt:lpstr>Results (Office)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Alperen Enes Bayar</dc:creator>
  <cp:lastModifiedBy>Alperen Enes Bayar</cp:lastModifiedBy>
  <cp:revision>38</cp:revision>
  <dcterms:created xsi:type="dcterms:W3CDTF">2023-01-02T05:26:19Z</dcterms:created>
  <dcterms:modified xsi:type="dcterms:W3CDTF">2023-01-02T15:51:54Z</dcterms:modified>
</cp:coreProperties>
</file>

<file path=docProps/thumbnail.jpeg>
</file>